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24"/>
  </p:notesMasterIdLst>
  <p:sldIdLst>
    <p:sldId id="256" r:id="rId2"/>
    <p:sldId id="281" r:id="rId3"/>
    <p:sldId id="257" r:id="rId4"/>
    <p:sldId id="258" r:id="rId5"/>
    <p:sldId id="277" r:id="rId6"/>
    <p:sldId id="260" r:id="rId7"/>
    <p:sldId id="278" r:id="rId8"/>
    <p:sldId id="279" r:id="rId9"/>
    <p:sldId id="262" r:id="rId10"/>
    <p:sldId id="264" r:id="rId11"/>
    <p:sldId id="265" r:id="rId12"/>
    <p:sldId id="266" r:id="rId13"/>
    <p:sldId id="267" r:id="rId14"/>
    <p:sldId id="268" r:id="rId15"/>
    <p:sldId id="282" r:id="rId16"/>
    <p:sldId id="284" r:id="rId17"/>
    <p:sldId id="269" r:id="rId18"/>
    <p:sldId id="273" r:id="rId19"/>
    <p:sldId id="275" r:id="rId20"/>
    <p:sldId id="276" r:id="rId21"/>
    <p:sldId id="270" r:id="rId22"/>
    <p:sldId id="271" r:id="rId23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A381F-436B-4C3C-B846-F47A58AC76B6}" type="datetimeFigureOut">
              <a:rPr lang="pt-PT" smtClean="0"/>
              <a:t>27-04-2016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3F5040-4FA6-4FF3-935E-2919DCEA2D9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08806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fld id="{B2FBF4DD-6645-4017-9962-0414D1B9AEDB}" type="slidenum">
              <a:rPr lang="pt-PT">
                <a:latin typeface="Arial" charset="0"/>
              </a:rPr>
              <a:pPr eaLnBrk="1" hangingPunct="1"/>
              <a:t>6</a:t>
            </a:fld>
            <a:endParaRPr lang="pt-PT">
              <a:latin typeface="Arial" charset="0"/>
            </a:endParaRPr>
          </a:p>
        </p:txBody>
      </p:sp>
      <p:sp>
        <p:nvSpPr>
          <p:cNvPr id="411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1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PT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fld id="{BD9C3BD0-B647-4756-A654-26B7533E0B60}" type="slidenum">
              <a:rPr lang="pt-PT">
                <a:latin typeface="Arial" charset="0"/>
              </a:rPr>
              <a:pPr eaLnBrk="1" hangingPunct="1"/>
              <a:t>18</a:t>
            </a:fld>
            <a:endParaRPr lang="pt-PT">
              <a:latin typeface="Arial" charset="0"/>
            </a:endParaRPr>
          </a:p>
        </p:txBody>
      </p:sp>
      <p:sp>
        <p:nvSpPr>
          <p:cNvPr id="418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8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PT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fld id="{8333A2C5-8E46-40FA-8DBF-8A1AE06C3FAD}" type="slidenum">
              <a:rPr lang="pt-PT">
                <a:latin typeface="Arial" charset="0"/>
              </a:rPr>
              <a:pPr eaLnBrk="1" hangingPunct="1"/>
              <a:t>19</a:t>
            </a:fld>
            <a:endParaRPr lang="pt-PT">
              <a:latin typeface="Arial" charset="0"/>
            </a:endParaRPr>
          </a:p>
        </p:txBody>
      </p:sp>
      <p:sp>
        <p:nvSpPr>
          <p:cNvPr id="415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5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PT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fld id="{AD931409-E970-447D-8834-3308143357CE}" type="slidenum">
              <a:rPr lang="pt-PT">
                <a:latin typeface="Arial" charset="0"/>
              </a:rPr>
              <a:pPr eaLnBrk="1" hangingPunct="1"/>
              <a:t>21</a:t>
            </a:fld>
            <a:endParaRPr lang="pt-PT">
              <a:latin typeface="Arial" charset="0"/>
            </a:endParaRPr>
          </a:p>
        </p:txBody>
      </p:sp>
      <p:sp>
        <p:nvSpPr>
          <p:cNvPr id="419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PT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fld id="{C3077130-ACF4-43C7-AF3F-43842B05BC5E}" type="slidenum">
              <a:rPr lang="pt-PT">
                <a:latin typeface="Arial" charset="0"/>
              </a:rPr>
              <a:pPr eaLnBrk="1" hangingPunct="1"/>
              <a:t>22</a:t>
            </a:fld>
            <a:endParaRPr lang="pt-PT">
              <a:latin typeface="Arial" charset="0"/>
            </a:endParaRPr>
          </a:p>
        </p:txBody>
      </p:sp>
      <p:sp>
        <p:nvSpPr>
          <p:cNvPr id="420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0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P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fld id="{8D4F77FD-E467-4370-9B86-8BEB76D54D26}" type="slidenum">
              <a:rPr lang="pt-PT">
                <a:latin typeface="Arial" charset="0"/>
              </a:rPr>
              <a:pPr eaLnBrk="1" hangingPunct="1"/>
              <a:t>9</a:t>
            </a:fld>
            <a:endParaRPr lang="pt-PT">
              <a:latin typeface="Arial" charset="0"/>
            </a:endParaRPr>
          </a:p>
        </p:txBody>
      </p:sp>
      <p:sp>
        <p:nvSpPr>
          <p:cNvPr id="412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2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P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fld id="{60A9F873-4911-405B-A5C5-A0E8C67DA566}" type="slidenum">
              <a:rPr lang="pt-PT">
                <a:latin typeface="Arial" charset="0"/>
              </a:rPr>
              <a:pPr eaLnBrk="1" hangingPunct="1"/>
              <a:t>10</a:t>
            </a:fld>
            <a:endParaRPr lang="pt-PT">
              <a:latin typeface="Arial" charset="0"/>
            </a:endParaRPr>
          </a:p>
        </p:txBody>
      </p:sp>
      <p:sp>
        <p:nvSpPr>
          <p:cNvPr id="413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3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P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fld id="{4CA60535-4549-4792-8EF7-6779C8990AD3}" type="slidenum">
              <a:rPr lang="pt-PT">
                <a:latin typeface="Arial" charset="0"/>
              </a:rPr>
              <a:pPr eaLnBrk="1" hangingPunct="1"/>
              <a:t>11</a:t>
            </a:fld>
            <a:endParaRPr lang="pt-PT">
              <a:latin typeface="Arial" charset="0"/>
            </a:endParaRPr>
          </a:p>
        </p:txBody>
      </p:sp>
      <p:sp>
        <p:nvSpPr>
          <p:cNvPr id="414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4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P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fld id="{8333A2C5-8E46-40FA-8DBF-8A1AE06C3FAD}" type="slidenum">
              <a:rPr lang="pt-PT">
                <a:latin typeface="Arial" charset="0"/>
              </a:rPr>
              <a:pPr eaLnBrk="1" hangingPunct="1"/>
              <a:t>12</a:t>
            </a:fld>
            <a:endParaRPr lang="pt-PT">
              <a:latin typeface="Arial" charset="0"/>
            </a:endParaRPr>
          </a:p>
        </p:txBody>
      </p:sp>
      <p:sp>
        <p:nvSpPr>
          <p:cNvPr id="415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5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PT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fld id="{C5D3203B-437D-4503-BBC7-68027C188D36}" type="slidenum">
              <a:rPr lang="pt-PT">
                <a:latin typeface="Arial" charset="0"/>
              </a:rPr>
              <a:pPr eaLnBrk="1" hangingPunct="1"/>
              <a:t>13</a:t>
            </a:fld>
            <a:endParaRPr lang="pt-PT">
              <a:latin typeface="Arial" charset="0"/>
            </a:endParaRPr>
          </a:p>
        </p:txBody>
      </p:sp>
      <p:sp>
        <p:nvSpPr>
          <p:cNvPr id="416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6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PT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fld id="{2C3B444C-570B-4C22-9546-C0CFE1C0FC76}" type="slidenum">
              <a:rPr lang="pt-PT">
                <a:latin typeface="Arial" charset="0"/>
              </a:rPr>
              <a:pPr eaLnBrk="1" hangingPunct="1"/>
              <a:t>14</a:t>
            </a:fld>
            <a:endParaRPr lang="pt-PT">
              <a:latin typeface="Arial" charset="0"/>
            </a:endParaRPr>
          </a:p>
        </p:txBody>
      </p:sp>
      <p:sp>
        <p:nvSpPr>
          <p:cNvPr id="417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7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PT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fld id="{8D4F77FD-E467-4370-9B86-8BEB76D54D26}" type="slidenum">
              <a:rPr lang="pt-PT">
                <a:latin typeface="Arial" charset="0"/>
              </a:rPr>
              <a:pPr eaLnBrk="1" hangingPunct="1"/>
              <a:t>16</a:t>
            </a:fld>
            <a:endParaRPr lang="pt-PT">
              <a:latin typeface="Arial" charset="0"/>
            </a:endParaRPr>
          </a:p>
        </p:txBody>
      </p:sp>
      <p:sp>
        <p:nvSpPr>
          <p:cNvPr id="412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2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PT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fld id="{BD9C3BD0-B647-4756-A654-26B7533E0B60}" type="slidenum">
              <a:rPr lang="pt-PT">
                <a:latin typeface="Arial" charset="0"/>
              </a:rPr>
              <a:pPr eaLnBrk="1" hangingPunct="1"/>
              <a:t>17</a:t>
            </a:fld>
            <a:endParaRPr lang="pt-PT">
              <a:latin typeface="Arial" charset="0"/>
            </a:endParaRPr>
          </a:p>
        </p:txBody>
      </p:sp>
      <p:sp>
        <p:nvSpPr>
          <p:cNvPr id="418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8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pt-P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30BD3-1287-4E09-94C4-C87B7F6D85F5}" type="datetimeFigureOut">
              <a:rPr lang="pt-PT" smtClean="0"/>
              <a:t>27-04-2016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B7CF6-EA66-4CDB-A9A6-9F167118C2F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85846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30BD3-1287-4E09-94C4-C87B7F6D85F5}" type="datetimeFigureOut">
              <a:rPr lang="pt-PT" smtClean="0"/>
              <a:t>27-04-2016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B7CF6-EA66-4CDB-A9A6-9F167118C2F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04922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30BD3-1287-4E09-94C4-C87B7F6D85F5}" type="datetimeFigureOut">
              <a:rPr lang="pt-PT" smtClean="0"/>
              <a:t>27-04-2016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B7CF6-EA66-4CDB-A9A6-9F167118C2F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80626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30BD3-1287-4E09-94C4-C87B7F6D85F5}" type="datetimeFigureOut">
              <a:rPr lang="pt-PT" smtClean="0"/>
              <a:t>27-04-2016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B7CF6-EA66-4CDB-A9A6-9F167118C2F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96057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30BD3-1287-4E09-94C4-C87B7F6D85F5}" type="datetimeFigureOut">
              <a:rPr lang="pt-PT" smtClean="0"/>
              <a:t>27-04-2016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B7CF6-EA66-4CDB-A9A6-9F167118C2F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66462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30BD3-1287-4E09-94C4-C87B7F6D85F5}" type="datetimeFigureOut">
              <a:rPr lang="pt-PT" smtClean="0"/>
              <a:t>27-04-2016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B7CF6-EA66-4CDB-A9A6-9F167118C2F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41454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30BD3-1287-4E09-94C4-C87B7F6D85F5}" type="datetimeFigureOut">
              <a:rPr lang="pt-PT" smtClean="0"/>
              <a:t>27-04-2016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B7CF6-EA66-4CDB-A9A6-9F167118C2F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45768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30BD3-1287-4E09-94C4-C87B7F6D85F5}" type="datetimeFigureOut">
              <a:rPr lang="pt-PT" smtClean="0"/>
              <a:t>27-04-2016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B7CF6-EA66-4CDB-A9A6-9F167118C2F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92380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30BD3-1287-4E09-94C4-C87B7F6D85F5}" type="datetimeFigureOut">
              <a:rPr lang="pt-PT" smtClean="0"/>
              <a:t>27-04-2016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B7CF6-EA66-4CDB-A9A6-9F167118C2F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74452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30BD3-1287-4E09-94C4-C87B7F6D85F5}" type="datetimeFigureOut">
              <a:rPr lang="pt-PT" smtClean="0"/>
              <a:t>27-04-2016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B7CF6-EA66-4CDB-A9A6-9F167118C2F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35615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30BD3-1287-4E09-94C4-C87B7F6D85F5}" type="datetimeFigureOut">
              <a:rPr lang="pt-PT" smtClean="0"/>
              <a:t>27-04-2016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B7CF6-EA66-4CDB-A9A6-9F167118C2F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43857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B30BD3-1287-4E09-94C4-C87B7F6D85F5}" type="datetimeFigureOut">
              <a:rPr lang="pt-PT" smtClean="0"/>
              <a:t>27-04-2016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B7CF6-EA66-4CDB-A9A6-9F167118C2F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519192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2088231"/>
          </a:xfrm>
        </p:spPr>
        <p:txBody>
          <a:bodyPr/>
          <a:lstStyle/>
          <a:p>
            <a:r>
              <a:rPr lang="pt-PT" dirty="0" smtClean="0"/>
              <a:t>Flexibilidade do tempo de trabalho</a:t>
            </a:r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27584" y="2492896"/>
            <a:ext cx="7048872" cy="3120752"/>
          </a:xfrm>
        </p:spPr>
        <p:txBody>
          <a:bodyPr>
            <a:normAutofit/>
          </a:bodyPr>
          <a:lstStyle/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522402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4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PT" sz="3600" smtClean="0"/>
              <a:t>Adaptabilidade por regulamentação colectiva </a:t>
            </a:r>
            <a:r>
              <a:rPr lang="pt-PT" sz="2400" smtClean="0"/>
              <a:t>(art. 204º)</a:t>
            </a:r>
            <a:endParaRPr lang="pt-PT" sz="3600" smtClean="0"/>
          </a:p>
        </p:txBody>
      </p:sp>
      <p:sp>
        <p:nvSpPr>
          <p:cNvPr id="6154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>
              <a:defRPr/>
            </a:pPr>
            <a:r>
              <a:rPr lang="pt-PT" sz="2400" u="sng" smtClean="0"/>
              <a:t>Fundamento</a:t>
            </a:r>
            <a:r>
              <a:rPr lang="pt-PT" sz="2400" smtClean="0"/>
              <a:t>: Previsão em regulamentação colectiva de trabalho.</a:t>
            </a:r>
          </a:p>
          <a:p>
            <a:pPr algn="just" eaLnBrk="1" hangingPunct="1">
              <a:defRPr/>
            </a:pPr>
            <a:endParaRPr lang="pt-PT" sz="2400" smtClean="0"/>
          </a:p>
          <a:p>
            <a:pPr algn="just" eaLnBrk="1" hangingPunct="1">
              <a:defRPr/>
            </a:pPr>
            <a:r>
              <a:rPr lang="pt-PT" sz="2400" u="sng" smtClean="0"/>
              <a:t>Limites</a:t>
            </a:r>
            <a:r>
              <a:rPr lang="pt-PT" sz="2400" smtClean="0"/>
              <a:t>: </a:t>
            </a:r>
            <a:r>
              <a:rPr lang="pt-PT" sz="2400" u="sng" smtClean="0"/>
              <a:t>i) limite diário</a:t>
            </a:r>
            <a:r>
              <a:rPr lang="pt-PT" sz="2400" smtClean="0"/>
              <a:t>: 12 horas; ii) </a:t>
            </a:r>
            <a:r>
              <a:rPr lang="pt-PT" sz="2400" u="sng" smtClean="0"/>
              <a:t>limite semanal: </a:t>
            </a:r>
            <a:r>
              <a:rPr lang="pt-PT" sz="2400" smtClean="0"/>
              <a:t>60 horas; iii) média num período de dois meses: 50 horas semanais.</a:t>
            </a:r>
          </a:p>
          <a:p>
            <a:pPr algn="just" eaLnBrk="1" hangingPunct="1">
              <a:defRPr/>
            </a:pPr>
            <a:endParaRPr lang="pt-PT" sz="2400" smtClean="0"/>
          </a:p>
          <a:p>
            <a:pPr algn="just" eaLnBrk="1" hangingPunct="1">
              <a:defRPr/>
            </a:pPr>
            <a:r>
              <a:rPr lang="pt-PT" sz="2400" smtClean="0"/>
              <a:t>Engloba todo o trabalho prestado com excepção do trabalho suplementar prestado por motivo de força maior.</a:t>
            </a:r>
            <a:r>
              <a:rPr lang="pt-PT" sz="2400" u="sng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88051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4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pt-PT" sz="3600" smtClean="0"/>
              <a:t>Adaptabilidade individual</a:t>
            </a:r>
            <a:r>
              <a:rPr lang="pt-PT" smtClean="0"/>
              <a:t> </a:t>
            </a:r>
            <a:r>
              <a:rPr lang="pt-PT" sz="2800" smtClean="0"/>
              <a:t>(art. 205º)</a:t>
            </a:r>
            <a:endParaRPr lang="pt-PT" smtClean="0"/>
          </a:p>
        </p:txBody>
      </p:sp>
      <p:sp>
        <p:nvSpPr>
          <p:cNvPr id="6174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>
              <a:defRPr/>
            </a:pPr>
            <a:r>
              <a:rPr lang="pt-PT" sz="2400" u="sng" dirty="0" smtClean="0"/>
              <a:t>Fundamento</a:t>
            </a:r>
            <a:r>
              <a:rPr lang="pt-PT" sz="2400" dirty="0" smtClean="0"/>
              <a:t>: </a:t>
            </a:r>
            <a:r>
              <a:rPr lang="pt-PT" sz="2000" dirty="0" smtClean="0"/>
              <a:t>acordo entre empregador e trabalhador.</a:t>
            </a:r>
          </a:p>
          <a:p>
            <a:pPr algn="just" eaLnBrk="1" hangingPunct="1">
              <a:defRPr/>
            </a:pPr>
            <a:endParaRPr lang="pt-PT" sz="2000" dirty="0" smtClean="0"/>
          </a:p>
          <a:p>
            <a:pPr algn="just" eaLnBrk="1" hangingPunct="1">
              <a:defRPr/>
            </a:pPr>
            <a:r>
              <a:rPr lang="pt-PT" sz="2400" u="sng" dirty="0" smtClean="0"/>
              <a:t>Limites</a:t>
            </a:r>
            <a:r>
              <a:rPr lang="pt-PT" sz="2400" dirty="0" smtClean="0"/>
              <a:t>: i</a:t>
            </a:r>
            <a:r>
              <a:rPr lang="pt-PT" sz="2000" dirty="0" smtClean="0"/>
              <a:t>) </a:t>
            </a:r>
            <a:r>
              <a:rPr lang="pt-PT" sz="2400" dirty="0" smtClean="0"/>
              <a:t>Acréscimos</a:t>
            </a:r>
            <a:r>
              <a:rPr lang="pt-PT" sz="2000" dirty="0" smtClean="0"/>
              <a:t>: </a:t>
            </a:r>
            <a:r>
              <a:rPr lang="pt-PT" sz="2000" u="sng" dirty="0" smtClean="0"/>
              <a:t>limite diário</a:t>
            </a:r>
            <a:r>
              <a:rPr lang="pt-PT" sz="2000" dirty="0" smtClean="0"/>
              <a:t>: 10 horas; </a:t>
            </a:r>
            <a:r>
              <a:rPr lang="pt-PT" sz="2000" u="sng" dirty="0" smtClean="0"/>
              <a:t>limite semanal</a:t>
            </a:r>
            <a:r>
              <a:rPr lang="pt-PT" sz="2000" dirty="0" smtClean="0"/>
              <a:t>: 50 horas.</a:t>
            </a:r>
          </a:p>
          <a:p>
            <a:pPr algn="just" eaLnBrk="1" hangingPunct="1">
              <a:defRPr/>
            </a:pPr>
            <a:r>
              <a:rPr lang="pt-PT" sz="2400" dirty="0" smtClean="0"/>
              <a:t>             ii) redução </a:t>
            </a:r>
            <a:r>
              <a:rPr lang="pt-PT" sz="2000" dirty="0" smtClean="0"/>
              <a:t>(nas semanas em que a duração do trabalho seja inferior a 40 horas): </a:t>
            </a:r>
            <a:r>
              <a:rPr lang="pt-PT" sz="2000" dirty="0" smtClean="0">
                <a:effectLst/>
              </a:rPr>
              <a:t>até duas horas /dia ou, havendo acordo expresso nesse sentido, em dias ou meios dias, sem prejuízo do subsídio de refeição.</a:t>
            </a:r>
            <a:r>
              <a:rPr lang="pt-PT" sz="2400" dirty="0" smtClean="0">
                <a:effectLst/>
              </a:rPr>
              <a:t> </a:t>
            </a:r>
            <a:endParaRPr lang="pt-PT" sz="2400" u="sng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1661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5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pt-PT" sz="3600" dirty="0" smtClean="0"/>
              <a:t>Adaptabilidade grupal </a:t>
            </a:r>
            <a:r>
              <a:rPr lang="pt-PT" sz="3200" dirty="0" smtClean="0"/>
              <a:t>(</a:t>
            </a:r>
            <a:r>
              <a:rPr lang="pt-PT" sz="3200" dirty="0" err="1" smtClean="0"/>
              <a:t>art</a:t>
            </a:r>
            <a:r>
              <a:rPr lang="pt-PT" sz="3200" dirty="0" smtClean="0"/>
              <a:t>. 206º)</a:t>
            </a:r>
            <a:endParaRPr lang="pt-PT" sz="3600" dirty="0" smtClean="0"/>
          </a:p>
        </p:txBody>
      </p:sp>
      <p:sp>
        <p:nvSpPr>
          <p:cNvPr id="6195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pt-PT" sz="2400" u="sng" dirty="0" smtClean="0"/>
              <a:t>Fundamento</a:t>
            </a:r>
            <a:r>
              <a:rPr lang="pt-PT" sz="2400" dirty="0" smtClean="0"/>
              <a:t>: decisão do empregador e no caso de adaptabilidade por regulamentação colectiva também previsão no IRC.</a:t>
            </a:r>
          </a:p>
          <a:p>
            <a:pPr algn="just" eaLnBrk="1" hangingPunct="1">
              <a:lnSpc>
                <a:spcPct val="90000"/>
              </a:lnSpc>
              <a:defRPr/>
            </a:pPr>
            <a:endParaRPr lang="pt-PT" sz="2400" dirty="0" smtClean="0"/>
          </a:p>
          <a:p>
            <a:pPr algn="just" eaLnBrk="1" hangingPunct="1">
              <a:lnSpc>
                <a:spcPct val="90000"/>
              </a:lnSpc>
              <a:defRPr/>
            </a:pPr>
            <a:r>
              <a:rPr lang="pt-PT" sz="2400" dirty="0" smtClean="0"/>
              <a:t>i) </a:t>
            </a:r>
            <a:r>
              <a:rPr lang="pt-PT" sz="2400" u="sng" dirty="0" smtClean="0"/>
              <a:t>Adaptabilidade por regulamentação colectiva</a:t>
            </a:r>
            <a:r>
              <a:rPr lang="pt-PT" sz="2400" dirty="0" smtClean="0"/>
              <a:t>: </a:t>
            </a:r>
            <a:r>
              <a:rPr lang="pt-PT" sz="2000" dirty="0" smtClean="0"/>
              <a:t>a) extensão   do regime de adaptabilidade aos restantes trabalhadores de uma equipa, secção ou unidade económica quando, pelo menos, 60% dos trabalhadores dessa estrutura sejam abrangidos pelo regime de adaptabilidade mediante filiação em associação sindical celebrante da convenção ou por escolha individual dessa convenção como aplicável; b) Manutenção do regime de adaptabilidade grupal enquanto 60% ou mais trabalhadores sejam abrangidos pela convenção que preveja o regime de adaptabilidade.</a:t>
            </a:r>
          </a:p>
          <a:p>
            <a:pPr algn="just" eaLnBrk="1" hangingPunct="1">
              <a:lnSpc>
                <a:spcPct val="90000"/>
              </a:lnSpc>
              <a:defRPr/>
            </a:pPr>
            <a:endParaRPr lang="pt-PT" sz="2000" dirty="0" smtClean="0"/>
          </a:p>
          <a:p>
            <a:pPr algn="just" eaLnBrk="1" hangingPunct="1">
              <a:lnSpc>
                <a:spcPct val="90000"/>
              </a:lnSpc>
              <a:defRPr/>
            </a:pPr>
            <a:endParaRPr lang="pt-PT" sz="2400" dirty="0" smtClean="0"/>
          </a:p>
        </p:txBody>
      </p:sp>
    </p:spTree>
    <p:extLst>
      <p:ext uri="{BB962C8B-B14F-4D97-AF65-F5344CB8AC3E}">
        <p14:creationId xmlns:p14="http://schemas.microsoft.com/office/powerpoint/2010/main" val="2100741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5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pt-PT" sz="3600" smtClean="0"/>
              <a:t>Adaptabilidade grupal </a:t>
            </a:r>
            <a:r>
              <a:rPr lang="pt-PT" sz="3200" smtClean="0"/>
              <a:t>(art. 206º)</a:t>
            </a:r>
            <a:endParaRPr lang="pt-PT" sz="3600" smtClean="0"/>
          </a:p>
        </p:txBody>
      </p:sp>
      <p:sp>
        <p:nvSpPr>
          <p:cNvPr id="6215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>
              <a:defRPr/>
            </a:pPr>
            <a:r>
              <a:rPr lang="pt-PT" sz="2400" dirty="0" smtClean="0"/>
              <a:t>ii) </a:t>
            </a:r>
            <a:r>
              <a:rPr lang="pt-PT" sz="2400" u="sng" dirty="0" smtClean="0"/>
              <a:t>Adaptabilidade individual</a:t>
            </a:r>
            <a:r>
              <a:rPr lang="pt-PT" sz="2400" dirty="0" smtClean="0"/>
              <a:t>: extensão do regime de adaptabilidade individual a trabalhadores não aderentes, se, pelo menos 75% dos trabalhadores de uma equipa, secção ou unidade económica, a ela aderir, extensão essa que se manterá mesmo em caso de entradas e saídas de trabalhadores enquanto se mantiver a percentagem mínima de 75% de trabalhadores aderentes.</a:t>
            </a:r>
          </a:p>
        </p:txBody>
      </p:sp>
    </p:spTree>
    <p:extLst>
      <p:ext uri="{BB962C8B-B14F-4D97-AF65-F5344CB8AC3E}">
        <p14:creationId xmlns:p14="http://schemas.microsoft.com/office/powerpoint/2010/main" val="313553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6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pt-PT" sz="3600" smtClean="0"/>
              <a:t>Adaptabilidade grupal</a:t>
            </a:r>
            <a:r>
              <a:rPr lang="pt-PT" smtClean="0"/>
              <a:t> </a:t>
            </a:r>
            <a:r>
              <a:rPr lang="pt-PT" sz="3200" smtClean="0"/>
              <a:t>(art. 206º)</a:t>
            </a:r>
            <a:endParaRPr lang="pt-PT" smtClean="0"/>
          </a:p>
        </p:txBody>
      </p:sp>
      <p:sp>
        <p:nvSpPr>
          <p:cNvPr id="6236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>
              <a:defRPr/>
            </a:pPr>
            <a:r>
              <a:rPr lang="pt-PT" sz="2400" dirty="0" smtClean="0"/>
              <a:t>O regime de adaptabilidade grupal  é afastado:</a:t>
            </a:r>
          </a:p>
          <a:p>
            <a:pPr algn="just" eaLnBrk="1" hangingPunct="1">
              <a:defRPr/>
            </a:pPr>
            <a:r>
              <a:rPr lang="pt-PT" sz="2400" dirty="0" smtClean="0"/>
              <a:t>a)  quanto a trabalhadores abrangido por convenção colectiva  que disponha de modo contrário a esse regime ou, relativamente à extensão da adaptabilidade por convenção colectiva, a trabalhador  representado por associação sindical que tenha deduzido oposição a portaria de extensão da convenção colectiva em causa </a:t>
            </a:r>
            <a:r>
              <a:rPr lang="pt-PT" sz="2000" dirty="0" smtClean="0"/>
              <a:t>(</a:t>
            </a:r>
            <a:r>
              <a:rPr lang="pt-PT" sz="2000" dirty="0" err="1" smtClean="0"/>
              <a:t>art</a:t>
            </a:r>
            <a:r>
              <a:rPr lang="pt-PT" sz="2000" dirty="0" smtClean="0"/>
              <a:t>. 206º, nº 4).</a:t>
            </a:r>
          </a:p>
          <a:p>
            <a:pPr algn="just" eaLnBrk="1" hangingPunct="1">
              <a:defRPr/>
            </a:pPr>
            <a:r>
              <a:rPr lang="pt-PT" sz="2000" dirty="0" smtClean="0"/>
              <a:t>c) O trabalhador, com filho menor de 3 anos de idade, que se não manifeste, por escrito , a </a:t>
            </a:r>
            <a:r>
              <a:rPr lang="pt-PT" sz="2000" smtClean="0"/>
              <a:t>sua concordância</a:t>
            </a:r>
            <a:r>
              <a:rPr lang="pt-PT" sz="2000" dirty="0" smtClean="0"/>
              <a:t>.</a:t>
            </a:r>
            <a:endParaRPr lang="pt-PT" sz="2400" dirty="0" smtClean="0"/>
          </a:p>
        </p:txBody>
      </p:sp>
    </p:spTree>
    <p:extLst>
      <p:ext uri="{BB962C8B-B14F-4D97-AF65-F5344CB8AC3E}">
        <p14:creationId xmlns:p14="http://schemas.microsoft.com/office/powerpoint/2010/main" val="628255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Banco de horas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pt-PT" dirty="0" smtClean="0"/>
          </a:p>
          <a:p>
            <a:pPr algn="just"/>
            <a:endParaRPr lang="pt-PT" dirty="0"/>
          </a:p>
          <a:p>
            <a:pPr algn="just"/>
            <a:r>
              <a:rPr lang="pt-PT" dirty="0" smtClean="0"/>
              <a:t>Instrumento que permite às empresas aumentar o tempo de trabalho ficando os trabalhadores com um crédito (de retribuição e/ou de descanso)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369687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pt-PT" sz="3600" dirty="0" smtClean="0"/>
              <a:t>Modalidades de banco de horas</a:t>
            </a:r>
          </a:p>
        </p:txBody>
      </p:sp>
      <p:sp>
        <p:nvSpPr>
          <p:cNvPr id="61337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endParaRPr lang="pt-PT" dirty="0" smtClean="0"/>
          </a:p>
          <a:p>
            <a:pPr eaLnBrk="1" hangingPunct="1">
              <a:defRPr/>
            </a:pPr>
            <a:r>
              <a:rPr lang="pt-PT" dirty="0" smtClean="0"/>
              <a:t>                            </a:t>
            </a:r>
            <a:endParaRPr lang="pt-PT" sz="2400" dirty="0" smtClean="0"/>
          </a:p>
          <a:p>
            <a:pPr eaLnBrk="1" hangingPunct="1">
              <a:defRPr/>
            </a:pPr>
            <a:r>
              <a:rPr lang="pt-PT" sz="2400" dirty="0" smtClean="0"/>
              <a:t>                                    Banco de horas por regulamentação     			 colectiva </a:t>
            </a:r>
            <a:r>
              <a:rPr lang="pt-PT" sz="1800" dirty="0" smtClean="0"/>
              <a:t>(</a:t>
            </a:r>
            <a:r>
              <a:rPr lang="pt-PT" sz="1800" dirty="0" err="1" smtClean="0"/>
              <a:t>art</a:t>
            </a:r>
            <a:r>
              <a:rPr lang="pt-PT" sz="1800" dirty="0" smtClean="0"/>
              <a:t>. 208º)</a:t>
            </a:r>
            <a:endParaRPr lang="pt-PT" dirty="0" smtClean="0"/>
          </a:p>
          <a:p>
            <a:pPr eaLnBrk="1" hangingPunct="1">
              <a:defRPr/>
            </a:pPr>
            <a:endParaRPr lang="pt-PT" dirty="0" smtClean="0"/>
          </a:p>
          <a:p>
            <a:pPr eaLnBrk="1" hangingPunct="1">
              <a:defRPr/>
            </a:pPr>
            <a:r>
              <a:rPr lang="pt-PT" sz="2400" dirty="0" smtClean="0"/>
              <a:t>Modalidades              Banco de horas individual </a:t>
            </a:r>
            <a:r>
              <a:rPr lang="pt-PT" sz="1800" dirty="0" smtClean="0"/>
              <a:t>(</a:t>
            </a:r>
            <a:r>
              <a:rPr lang="pt-PT" sz="1800" dirty="0" err="1" smtClean="0"/>
              <a:t>art</a:t>
            </a:r>
            <a:r>
              <a:rPr lang="pt-PT" sz="1800" dirty="0" smtClean="0"/>
              <a:t>. 208º-A)</a:t>
            </a:r>
            <a:endParaRPr lang="pt-PT" sz="2400" dirty="0" smtClean="0"/>
          </a:p>
          <a:p>
            <a:pPr eaLnBrk="1" hangingPunct="1">
              <a:defRPr/>
            </a:pPr>
            <a:r>
              <a:rPr lang="pt-PT" sz="2400" dirty="0" smtClean="0"/>
              <a:t>de banco de horas</a:t>
            </a:r>
          </a:p>
          <a:p>
            <a:pPr eaLnBrk="1" hangingPunct="1">
              <a:defRPr/>
            </a:pPr>
            <a:endParaRPr lang="pt-PT" sz="2400" dirty="0" smtClean="0"/>
          </a:p>
          <a:p>
            <a:pPr eaLnBrk="1" hangingPunct="1">
              <a:defRPr/>
            </a:pPr>
            <a:r>
              <a:rPr lang="pt-PT" sz="2400" dirty="0" smtClean="0"/>
              <a:t>                                     Banco de horas grupal </a:t>
            </a:r>
            <a:r>
              <a:rPr lang="pt-PT" sz="1800" dirty="0" smtClean="0"/>
              <a:t>(</a:t>
            </a:r>
            <a:r>
              <a:rPr lang="pt-PT" sz="1800" dirty="0" err="1" smtClean="0"/>
              <a:t>art</a:t>
            </a:r>
            <a:r>
              <a:rPr lang="pt-PT" sz="1800" dirty="0" smtClean="0"/>
              <a:t>. 208º-B)</a:t>
            </a:r>
            <a:endParaRPr lang="pt-PT" sz="2400" dirty="0" smtClean="0"/>
          </a:p>
        </p:txBody>
      </p:sp>
      <p:sp>
        <p:nvSpPr>
          <p:cNvPr id="138244" name="AutoShape 4"/>
          <p:cNvSpPr>
            <a:spLocks/>
          </p:cNvSpPr>
          <p:nvPr/>
        </p:nvSpPr>
        <p:spPr bwMode="auto">
          <a:xfrm>
            <a:off x="3088184" y="2286061"/>
            <a:ext cx="431800" cy="3600450"/>
          </a:xfrm>
          <a:prstGeom prst="leftBrace">
            <a:avLst>
              <a:gd name="adj1" fmla="val 69485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6662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6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pt-PT" sz="3200" dirty="0" smtClean="0"/>
              <a:t>Banco de horas por regulamentação colectiva</a:t>
            </a:r>
            <a:br>
              <a:rPr lang="pt-PT" sz="3200" dirty="0" smtClean="0"/>
            </a:br>
            <a:r>
              <a:rPr lang="pt-PT" sz="3200" dirty="0" err="1" smtClean="0"/>
              <a:t>Art</a:t>
            </a:r>
            <a:r>
              <a:rPr lang="pt-PT" sz="3200" dirty="0" smtClean="0"/>
              <a:t>. 208º</a:t>
            </a:r>
          </a:p>
        </p:txBody>
      </p:sp>
      <p:sp>
        <p:nvSpPr>
          <p:cNvPr id="6256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>
              <a:defRPr/>
            </a:pPr>
            <a:r>
              <a:rPr lang="pt-PT" sz="2400" u="sng" dirty="0" smtClean="0"/>
              <a:t>Fundamento</a:t>
            </a:r>
            <a:r>
              <a:rPr lang="pt-PT" sz="2400" dirty="0" smtClean="0"/>
              <a:t>: previsão em IRC.</a:t>
            </a:r>
          </a:p>
          <a:p>
            <a:pPr algn="just" eaLnBrk="1" hangingPunct="1">
              <a:defRPr/>
            </a:pPr>
            <a:endParaRPr lang="pt-PT" sz="2400" dirty="0" smtClean="0"/>
          </a:p>
          <a:p>
            <a:pPr algn="just" eaLnBrk="1" hangingPunct="1">
              <a:defRPr/>
            </a:pPr>
            <a:r>
              <a:rPr lang="pt-PT" sz="2400" u="sng" dirty="0" smtClean="0"/>
              <a:t>Limites</a:t>
            </a:r>
            <a:r>
              <a:rPr lang="pt-PT" sz="2400" dirty="0" smtClean="0"/>
              <a:t>: i) diário: aumento até 4 horas; ii) semanal: 60 horas; iii) anual: 200 horas que pode ser afastado por IRC e durante um período de 12 meses como forma de evitar redução do nº de trabalhadores.</a:t>
            </a:r>
          </a:p>
          <a:p>
            <a:pPr algn="just" eaLnBrk="1" hangingPunct="1">
              <a:defRPr/>
            </a:pPr>
            <a:endParaRPr lang="pt-PT" sz="2400" dirty="0" smtClean="0"/>
          </a:p>
          <a:p>
            <a:pPr algn="just" eaLnBrk="1" hangingPunct="1">
              <a:defRPr/>
            </a:pPr>
            <a:r>
              <a:rPr lang="pt-PT" sz="2400" u="sng" dirty="0" smtClean="0"/>
              <a:t>Compensação</a:t>
            </a:r>
            <a:r>
              <a:rPr lang="pt-PT" sz="2400" dirty="0" smtClean="0"/>
              <a:t>: i) ou mediante redução equivalente do tempo de trabalho prestado em acréscimo; ii) alargamento do período de férias; iii) pagamento em dinheiro.   </a:t>
            </a:r>
          </a:p>
        </p:txBody>
      </p:sp>
    </p:spTree>
    <p:extLst>
      <p:ext uri="{BB962C8B-B14F-4D97-AF65-F5344CB8AC3E}">
        <p14:creationId xmlns:p14="http://schemas.microsoft.com/office/powerpoint/2010/main" val="2337474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6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pt-PT" sz="3200" dirty="0" smtClean="0"/>
              <a:t>Banco de horas individual</a:t>
            </a:r>
            <a:br>
              <a:rPr lang="pt-PT" sz="3200" dirty="0" smtClean="0"/>
            </a:br>
            <a:r>
              <a:rPr lang="pt-PT" sz="3200" dirty="0" err="1" smtClean="0"/>
              <a:t>Art</a:t>
            </a:r>
            <a:r>
              <a:rPr lang="pt-PT" sz="3200" dirty="0" smtClean="0"/>
              <a:t>. 208º -A</a:t>
            </a:r>
          </a:p>
        </p:txBody>
      </p:sp>
      <p:sp>
        <p:nvSpPr>
          <p:cNvPr id="6256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defRPr/>
            </a:pPr>
            <a:r>
              <a:rPr lang="pt-PT" sz="2400" u="sng" dirty="0" smtClean="0"/>
              <a:t>Fundamento</a:t>
            </a:r>
            <a:r>
              <a:rPr lang="pt-PT" sz="2400" dirty="0" smtClean="0"/>
              <a:t>: </a:t>
            </a:r>
            <a:r>
              <a:rPr lang="pt-PT" sz="2400" dirty="0"/>
              <a:t>acordo entre empregador e </a:t>
            </a:r>
            <a:r>
              <a:rPr lang="pt-PT" sz="2400" dirty="0" smtClean="0"/>
              <a:t>trabalhador.</a:t>
            </a:r>
            <a:endParaRPr lang="pt-PT" sz="2400" dirty="0"/>
          </a:p>
          <a:p>
            <a:pPr algn="just" eaLnBrk="1" hangingPunct="1">
              <a:defRPr/>
            </a:pPr>
            <a:endParaRPr lang="pt-PT" sz="2400" dirty="0" smtClean="0"/>
          </a:p>
          <a:p>
            <a:pPr algn="just" eaLnBrk="1" hangingPunct="1">
              <a:defRPr/>
            </a:pPr>
            <a:r>
              <a:rPr lang="pt-PT" sz="2400" u="sng" dirty="0" smtClean="0"/>
              <a:t>Limites</a:t>
            </a:r>
            <a:r>
              <a:rPr lang="pt-PT" sz="2400" dirty="0" smtClean="0"/>
              <a:t>: i) diário: aumento até 2 horas; ii) semanal: 50 horas; iii) anual: 150 horas.</a:t>
            </a:r>
          </a:p>
          <a:p>
            <a:pPr algn="just" eaLnBrk="1" hangingPunct="1">
              <a:defRPr/>
            </a:pPr>
            <a:endParaRPr lang="pt-PT" sz="2400" dirty="0" smtClean="0"/>
          </a:p>
          <a:p>
            <a:pPr algn="just" eaLnBrk="1" hangingPunct="1">
              <a:defRPr/>
            </a:pPr>
            <a:r>
              <a:rPr lang="pt-PT" sz="2400" u="sng" dirty="0" smtClean="0"/>
              <a:t>Compensação</a:t>
            </a:r>
            <a:r>
              <a:rPr lang="pt-PT" sz="2400" dirty="0" smtClean="0"/>
              <a:t>: i) ou mediante redução equivalente do tempo de trabalho prestado em acréscimo; ii) alargamento do período de férias; iii) pagamento em dinheiro. </a:t>
            </a:r>
          </a:p>
        </p:txBody>
      </p:sp>
    </p:spTree>
    <p:extLst>
      <p:ext uri="{BB962C8B-B14F-4D97-AF65-F5344CB8AC3E}">
        <p14:creationId xmlns:p14="http://schemas.microsoft.com/office/powerpoint/2010/main" val="349318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5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pt-PT" sz="3600" dirty="0" smtClean="0"/>
              <a:t>Banco de horas  grupal </a:t>
            </a:r>
            <a:br>
              <a:rPr lang="pt-PT" sz="3600" dirty="0" smtClean="0"/>
            </a:br>
            <a:r>
              <a:rPr lang="pt-PT" sz="3200" dirty="0" smtClean="0"/>
              <a:t>(</a:t>
            </a:r>
            <a:r>
              <a:rPr lang="pt-PT" sz="3200" dirty="0" err="1" smtClean="0"/>
              <a:t>art</a:t>
            </a:r>
            <a:r>
              <a:rPr lang="pt-PT" sz="3200" dirty="0" smtClean="0"/>
              <a:t>. 208º-B)</a:t>
            </a:r>
            <a:endParaRPr lang="pt-PT" sz="3600" dirty="0" smtClean="0"/>
          </a:p>
        </p:txBody>
      </p:sp>
      <p:sp>
        <p:nvSpPr>
          <p:cNvPr id="6195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pt-PT" sz="2400" u="sng" dirty="0" smtClean="0"/>
              <a:t>Fundamento</a:t>
            </a:r>
            <a:r>
              <a:rPr lang="pt-PT" sz="2400" dirty="0" smtClean="0"/>
              <a:t>: decisão do empregador e no caso de banco de horas por regulamentação colectiva também previsão no IRC.</a:t>
            </a:r>
          </a:p>
          <a:p>
            <a:pPr algn="just" eaLnBrk="1" hangingPunct="1">
              <a:lnSpc>
                <a:spcPct val="90000"/>
              </a:lnSpc>
              <a:defRPr/>
            </a:pPr>
            <a:endParaRPr lang="pt-PT" sz="2400" dirty="0" smtClean="0"/>
          </a:p>
          <a:p>
            <a:pPr algn="just" eaLnBrk="1" hangingPunct="1">
              <a:lnSpc>
                <a:spcPct val="90000"/>
              </a:lnSpc>
              <a:defRPr/>
            </a:pPr>
            <a:r>
              <a:rPr lang="pt-PT" sz="2400" dirty="0" smtClean="0"/>
              <a:t>Assim, possibilidade de extensão: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pt-PT" sz="2000" dirty="0" smtClean="0"/>
              <a:t>a) do regime de banco de horas aos restantes trabalhadores de uma equipa, secção ou unidade económica quando, pelo menos, 60% dos trabalhadores dessa estrutura sejam abrangidos pelo regime de banco de horas mediante filiação em associação sindical celebrante da convenção ou por escolha individual dessa convenção como aplicável, mantendo-se esse regime de banco de horas grupal enquanto 60% ou mais trabalhadores sejam abrangidos pela convenção que preveja o regime de banco de horas.</a:t>
            </a:r>
          </a:p>
          <a:p>
            <a:pPr algn="just" eaLnBrk="1" hangingPunct="1">
              <a:lnSpc>
                <a:spcPct val="90000"/>
              </a:lnSpc>
              <a:defRPr/>
            </a:pPr>
            <a:endParaRPr lang="pt-PT" sz="2000" dirty="0" smtClean="0"/>
          </a:p>
          <a:p>
            <a:pPr algn="just" eaLnBrk="1" hangingPunct="1">
              <a:lnSpc>
                <a:spcPct val="90000"/>
              </a:lnSpc>
              <a:defRPr/>
            </a:pPr>
            <a:endParaRPr lang="pt-PT" sz="2400" dirty="0" smtClean="0"/>
          </a:p>
        </p:txBody>
      </p:sp>
    </p:spTree>
    <p:extLst>
      <p:ext uri="{BB962C8B-B14F-4D97-AF65-F5344CB8AC3E}">
        <p14:creationId xmlns:p14="http://schemas.microsoft.com/office/powerpoint/2010/main" val="273485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2088231"/>
          </a:xfrm>
        </p:spPr>
        <p:txBody>
          <a:bodyPr/>
          <a:lstStyle/>
          <a:p>
            <a:r>
              <a:rPr lang="pt-PT" dirty="0" smtClean="0"/>
              <a:t>Tempo de trabalho</a:t>
            </a:r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27584" y="2492896"/>
            <a:ext cx="7048872" cy="3120752"/>
          </a:xfrm>
        </p:spPr>
        <p:txBody>
          <a:bodyPr>
            <a:normAutofit/>
          </a:bodyPr>
          <a:lstStyle/>
          <a:p>
            <a:pPr algn="just"/>
            <a:r>
              <a:rPr lang="pt-PT" dirty="0" smtClean="0">
                <a:solidFill>
                  <a:schemeClr val="tx1"/>
                </a:solidFill>
              </a:rPr>
              <a:t>Tempo de trabalho: qualquer período durante o qual o trabalhador está a desempenhar a actividade ou permanece adstrito à realização da prestação.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79669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PT" dirty="0" smtClean="0"/>
              <a:t>B) do regime de banco de horas individual a trabalhadores não aderentes, se, pelo menos 75% dos trabalhadores de uma equipa, secção ou unidade económica, a ela aderir, extensão essa que se manterá mesmo em caso de entradas e saídas de trabalhadores enquanto se mantiver a percentagem mínima de 75% de trabalhadores aderentes.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066256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7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pt-PT" sz="3200" smtClean="0"/>
              <a:t>Horário concentrado</a:t>
            </a:r>
            <a:br>
              <a:rPr lang="pt-PT" sz="3200" smtClean="0"/>
            </a:br>
            <a:r>
              <a:rPr lang="pt-PT" sz="3200" smtClean="0"/>
              <a:t>Art. 209º</a:t>
            </a:r>
          </a:p>
        </p:txBody>
      </p:sp>
      <p:sp>
        <p:nvSpPr>
          <p:cNvPr id="6277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>
              <a:defRPr/>
            </a:pPr>
            <a:r>
              <a:rPr lang="pt-PT" sz="2000" u="sng" smtClean="0"/>
              <a:t>Fundamento</a:t>
            </a:r>
            <a:r>
              <a:rPr lang="pt-PT" sz="2000" smtClean="0"/>
              <a:t>: i) Acordo entre empregador e trabalhador; ii) Previsão em IRC.</a:t>
            </a:r>
          </a:p>
          <a:p>
            <a:pPr algn="just" eaLnBrk="1" hangingPunct="1">
              <a:defRPr/>
            </a:pPr>
            <a:endParaRPr lang="pt-PT" sz="2000" smtClean="0"/>
          </a:p>
          <a:p>
            <a:pPr algn="just" eaLnBrk="1" hangingPunct="1">
              <a:defRPr/>
            </a:pPr>
            <a:r>
              <a:rPr lang="pt-PT" sz="2000" u="sng" smtClean="0"/>
              <a:t>Modalidades</a:t>
            </a:r>
            <a:r>
              <a:rPr lang="pt-PT" sz="2000" smtClean="0"/>
              <a:t>: i) aumento do PNT diário até 4 horas para concentração do PNT semanal até ao máximo de  4 dias de trabalho (admissível por acordo ou previsão em IRC); </a:t>
            </a:r>
          </a:p>
          <a:p>
            <a:pPr algn="just" eaLnBrk="1" hangingPunct="1">
              <a:defRPr/>
            </a:pPr>
            <a:r>
              <a:rPr lang="pt-PT" sz="2000" smtClean="0"/>
              <a:t>                    ii) aumento do PNT diário até 4 horas  para concentração da prestação semanal de trabalho até ao máximo de 3 dias de trabalho consecutivos, seguidos de 2 dias de descanso, devendo a duração do PNT semanal ser respeitado, em média, num período de referência de 45 dias ( só admissível se previsto em IRC).</a:t>
            </a:r>
          </a:p>
        </p:txBody>
      </p:sp>
    </p:spTree>
    <p:extLst>
      <p:ext uri="{BB962C8B-B14F-4D97-AF65-F5344CB8AC3E}">
        <p14:creationId xmlns:p14="http://schemas.microsoft.com/office/powerpoint/2010/main" val="202501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PT" sz="3600" b="1" smtClean="0"/>
              <a:t>Duração média do trabalho</a:t>
            </a:r>
            <a:br>
              <a:rPr lang="pt-PT" sz="3600" b="1" smtClean="0"/>
            </a:br>
            <a:r>
              <a:rPr lang="pt-PT" sz="3600" b="1" smtClean="0"/>
              <a:t>limite máximo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  <a:defRPr/>
            </a:pPr>
            <a:endParaRPr lang="pt-PT" sz="1800" b="1" smtClean="0"/>
          </a:p>
          <a:p>
            <a:pPr algn="just" eaLnBrk="1" hangingPunct="1">
              <a:lnSpc>
                <a:spcPct val="80000"/>
              </a:lnSpc>
              <a:defRPr/>
            </a:pPr>
            <a:r>
              <a:rPr lang="pt-PT" sz="2000" smtClean="0"/>
              <a:t>Quanto à duração média do trabalho (</a:t>
            </a:r>
            <a:r>
              <a:rPr lang="pt-PT" sz="2000" smtClean="0">
                <a:solidFill>
                  <a:srgbClr val="FFFF00"/>
                </a:solidFill>
              </a:rPr>
              <a:t>incluindo trabalho suplementar</a:t>
            </a:r>
            <a:r>
              <a:rPr lang="pt-PT" sz="2000" smtClean="0"/>
              <a:t>), o art. 211.º, do </a:t>
            </a:r>
            <a:r>
              <a:rPr lang="pt-PT" sz="2000" i="1" smtClean="0"/>
              <a:t>CT</a:t>
            </a:r>
            <a:r>
              <a:rPr lang="pt-PT" sz="2000" smtClean="0"/>
              <a:t>, fixa que esta não poderá exceder </a:t>
            </a:r>
            <a:r>
              <a:rPr lang="pt-PT" sz="2000" smtClean="0">
                <a:solidFill>
                  <a:srgbClr val="FFFF00"/>
                </a:solidFill>
              </a:rPr>
              <a:t>quarenta e oito horas</a:t>
            </a:r>
            <a:r>
              <a:rPr lang="pt-PT" sz="2000" smtClean="0"/>
              <a:t> no período de referência fixado, que poderá ir até 12 meses se fixado por instrumento de regulamentação colectiva de trabalho, ou, na falta deste, até 4 meses, ou 6 meses em situações excepcionais.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pt-PT" sz="2000" smtClean="0"/>
              <a:t>No cálculo da média do trabalho semanal, os dias de férias são subtraídos ao período de referência em que são gozados (art. 211.º, n.º 2, do </a:t>
            </a:r>
            <a:r>
              <a:rPr lang="pt-PT" sz="2000" i="1" smtClean="0"/>
              <a:t>CT</a:t>
            </a:r>
            <a:r>
              <a:rPr lang="pt-PT" sz="2000" smtClean="0"/>
              <a:t>), sendo considerados, com base no correspondente período normal de trabalho, os dias de ausência por doença, os dias de licença parental e de licença para assistência a filho com deficiência ou doença crónica.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pt-PT" sz="2000" smtClean="0"/>
              <a:t>Estas regras não se aplicarão aos trabalhadores que ocupam cargos de administração e de direcção ou com poder de decisão autónomo que estejam isentos de horário de trabalho (art. 211.º, n.º 4, do </a:t>
            </a:r>
            <a:r>
              <a:rPr lang="pt-PT" sz="2000" i="1" smtClean="0"/>
              <a:t>CT</a:t>
            </a:r>
            <a:r>
              <a:rPr lang="pt-PT" sz="200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160151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Período normal de trabalho e horário de trabalho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80000"/>
              </a:lnSpc>
              <a:defRPr/>
            </a:pPr>
            <a:r>
              <a:rPr lang="pt-PT" dirty="0"/>
              <a:t>O tempo de trabalho que o trabalhador se obriga a prestar é medido em horas por dia e por semana.</a:t>
            </a:r>
          </a:p>
          <a:p>
            <a:pPr algn="just">
              <a:lnSpc>
                <a:spcPct val="80000"/>
              </a:lnSpc>
              <a:defRPr/>
            </a:pPr>
            <a:endParaRPr lang="pt-PT" dirty="0"/>
          </a:p>
          <a:p>
            <a:pPr algn="just">
              <a:lnSpc>
                <a:spcPct val="80000"/>
              </a:lnSpc>
              <a:defRPr/>
            </a:pPr>
            <a:r>
              <a:rPr lang="pt-PT" dirty="0"/>
              <a:t>A este tempo medido, chamamos «período normal de trabalho» (</a:t>
            </a:r>
            <a:r>
              <a:rPr lang="pt-PT" dirty="0" err="1"/>
              <a:t>art</a:t>
            </a:r>
            <a:r>
              <a:rPr lang="pt-PT" dirty="0"/>
              <a:t>. 198.º, do </a:t>
            </a:r>
            <a:r>
              <a:rPr lang="pt-PT" i="1" dirty="0"/>
              <a:t>CT</a:t>
            </a:r>
            <a:r>
              <a:rPr lang="pt-PT" dirty="0"/>
              <a:t>).</a:t>
            </a:r>
          </a:p>
          <a:p>
            <a:pPr algn="just">
              <a:lnSpc>
                <a:spcPct val="80000"/>
              </a:lnSpc>
              <a:defRPr/>
            </a:pPr>
            <a:endParaRPr lang="pt-PT" dirty="0"/>
          </a:p>
          <a:p>
            <a:pPr algn="just">
              <a:lnSpc>
                <a:spcPct val="80000"/>
              </a:lnSpc>
              <a:defRPr/>
            </a:pPr>
            <a:r>
              <a:rPr lang="pt-PT" dirty="0"/>
              <a:t>O período normal de trabalho é prestado de acordo com um «horário de trabalho» (</a:t>
            </a:r>
            <a:r>
              <a:rPr lang="pt-PT" dirty="0" err="1"/>
              <a:t>art</a:t>
            </a:r>
            <a:r>
              <a:rPr lang="pt-PT" dirty="0"/>
              <a:t>. 200.º, do </a:t>
            </a:r>
            <a:r>
              <a:rPr lang="pt-PT" i="1" dirty="0"/>
              <a:t>CT</a:t>
            </a:r>
            <a:r>
              <a:rPr lang="pt-PT" dirty="0"/>
              <a:t>). Este determina:</a:t>
            </a:r>
          </a:p>
          <a:p>
            <a:pPr algn="just">
              <a:lnSpc>
                <a:spcPct val="80000"/>
              </a:lnSpc>
              <a:defRPr/>
            </a:pPr>
            <a:endParaRPr lang="pt-PT" dirty="0"/>
          </a:p>
          <a:p>
            <a:pPr algn="just">
              <a:lnSpc>
                <a:spcPct val="80000"/>
              </a:lnSpc>
              <a:defRPr/>
            </a:pPr>
            <a:r>
              <a:rPr lang="pt-PT" dirty="0"/>
              <a:t>- as horas de início e termo do trabalho diário;</a:t>
            </a:r>
          </a:p>
          <a:p>
            <a:pPr algn="just">
              <a:lnSpc>
                <a:spcPct val="80000"/>
              </a:lnSpc>
              <a:defRPr/>
            </a:pPr>
            <a:r>
              <a:rPr lang="pt-PT" dirty="0"/>
              <a:t>- os intervalos de descanso;</a:t>
            </a:r>
          </a:p>
          <a:p>
            <a:pPr algn="just">
              <a:lnSpc>
                <a:spcPct val="80000"/>
              </a:lnSpc>
              <a:defRPr/>
            </a:pPr>
            <a:r>
              <a:rPr lang="pt-PT" dirty="0"/>
              <a:t>- o descanso semanal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4174111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Limites do período normal de trabalho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a regra geral é a de que o período normal de trabalho não pode exceder oito horas por dia nem quarenta horas por semana (</a:t>
            </a:r>
            <a:r>
              <a:rPr lang="pt-PT" dirty="0" err="1" smtClean="0"/>
              <a:t>art</a:t>
            </a:r>
            <a:r>
              <a:rPr lang="pt-PT" dirty="0" smtClean="0"/>
              <a:t>. 203.º, n.º 1, do </a:t>
            </a:r>
            <a:r>
              <a:rPr lang="pt-PT" i="1" dirty="0" smtClean="0"/>
              <a:t>CT</a:t>
            </a:r>
            <a:r>
              <a:rPr lang="pt-PT" dirty="0" smtClean="0"/>
              <a:t>).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724913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Modelos de organização do tempo de trabalho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PT" dirty="0" smtClean="0"/>
              <a:t>Modelo rígido: o período normal de trabalho (diário e semanal) é fixo e invariável.</a:t>
            </a:r>
          </a:p>
          <a:p>
            <a:pPr algn="just"/>
            <a:endParaRPr lang="pt-PT" dirty="0"/>
          </a:p>
          <a:p>
            <a:pPr algn="just"/>
            <a:r>
              <a:rPr lang="pt-PT" dirty="0" smtClean="0"/>
              <a:t>Modelo flexível ou de adaptabilidade: o período normal de trabalho é calculado não na base da unidade diária e semanal mas numa outra base e em termos médios.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317790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pt-PT" sz="3200" dirty="0" smtClean="0"/>
              <a:t>Regime de adaptabilidade</a:t>
            </a:r>
            <a:br>
              <a:rPr lang="pt-PT" sz="3200" dirty="0" smtClean="0"/>
            </a:br>
            <a:r>
              <a:rPr lang="pt-PT" sz="3200" dirty="0" smtClean="0"/>
              <a:t>(</a:t>
            </a:r>
            <a:r>
              <a:rPr lang="pt-PT" sz="3200" dirty="0" err="1" smtClean="0"/>
              <a:t>arts</a:t>
            </a:r>
            <a:r>
              <a:rPr lang="pt-PT" sz="3200" dirty="0" smtClean="0"/>
              <a:t>. 204º a 207º CT)</a:t>
            </a:r>
          </a:p>
        </p:txBody>
      </p:sp>
      <p:sp>
        <p:nvSpPr>
          <p:cNvPr id="3778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>
              <a:defRPr/>
            </a:pPr>
            <a:endParaRPr lang="pt-PT" dirty="0" smtClean="0"/>
          </a:p>
          <a:p>
            <a:pPr algn="just" eaLnBrk="1" hangingPunct="1">
              <a:defRPr/>
            </a:pPr>
            <a:r>
              <a:rPr lang="pt-PT" sz="2400" dirty="0" smtClean="0"/>
              <a:t> O regime da adaptabilidade é aquele em que o período normal de trabalho diário pode ser definido em termos médios, num determinado período chamado período de referência.</a:t>
            </a:r>
          </a:p>
          <a:p>
            <a:pPr algn="just" eaLnBrk="1" hangingPunct="1">
              <a:defRPr/>
            </a:pPr>
            <a:endParaRPr lang="pt-PT" sz="2400" dirty="0"/>
          </a:p>
          <a:p>
            <a:pPr algn="just" eaLnBrk="1" hangingPunct="1">
              <a:defRPr/>
            </a:pPr>
            <a:r>
              <a:rPr lang="pt-PT" sz="2400" dirty="0" smtClean="0"/>
              <a:t>Pode, assim, o empregador, ao longo deste período, intercalar horários com duração superior ao horário normal, com horários de duração inferior, desde que no período de referência a média obtida não exceda a duração do horário normal de trabalho aplicável.</a:t>
            </a:r>
          </a:p>
          <a:p>
            <a:pPr eaLnBrk="1" hangingPunct="1">
              <a:defRPr/>
            </a:pPr>
            <a:endParaRPr lang="pt-PT" sz="2800" dirty="0" smtClean="0"/>
          </a:p>
        </p:txBody>
      </p:sp>
    </p:spTree>
    <p:extLst>
      <p:ext uri="{BB962C8B-B14F-4D97-AF65-F5344CB8AC3E}">
        <p14:creationId xmlns:p14="http://schemas.microsoft.com/office/powerpoint/2010/main" val="3593653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Período de referência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PT" dirty="0" smtClean="0"/>
              <a:t>Intervalo temporal convencionado durante o qual vigora o regime de adaptabilidade e em função do qual é determinada a duração semanal do trabalho realizado.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095898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Período de referência</a:t>
            </a:r>
            <a:br>
              <a:rPr lang="pt-PT" dirty="0" smtClean="0"/>
            </a:br>
            <a:r>
              <a:rPr lang="pt-PT" dirty="0" smtClean="0"/>
              <a:t>(</a:t>
            </a:r>
            <a:r>
              <a:rPr lang="pt-PT" dirty="0" err="1" smtClean="0"/>
              <a:t>art</a:t>
            </a:r>
            <a:r>
              <a:rPr lang="pt-PT" dirty="0" smtClean="0"/>
              <a:t>. 207º)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 dirty="0" smtClean="0"/>
          </a:p>
          <a:p>
            <a:r>
              <a:rPr lang="pt-PT" dirty="0" smtClean="0"/>
              <a:t>Até 12 meses se estabelecido por IRC.</a:t>
            </a:r>
          </a:p>
          <a:p>
            <a:endParaRPr lang="pt-PT" dirty="0" smtClean="0"/>
          </a:p>
          <a:p>
            <a:r>
              <a:rPr lang="pt-PT" dirty="0" smtClean="0"/>
              <a:t>De 4 meses na ausência de previsão e máximo no caso de adaptabilidade individual.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88455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3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PT" sz="3600" smtClean="0"/>
              <a:t>Regime de adaptabilidade</a:t>
            </a:r>
            <a:br>
              <a:rPr lang="pt-PT" sz="3600" smtClean="0"/>
            </a:br>
            <a:r>
              <a:rPr lang="pt-PT" sz="3600" smtClean="0"/>
              <a:t>Modalidades</a:t>
            </a:r>
          </a:p>
        </p:txBody>
      </p:sp>
      <p:sp>
        <p:nvSpPr>
          <p:cNvPr id="61337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endParaRPr lang="pt-PT" dirty="0" smtClean="0"/>
          </a:p>
          <a:p>
            <a:pPr eaLnBrk="1" hangingPunct="1">
              <a:defRPr/>
            </a:pPr>
            <a:r>
              <a:rPr lang="pt-PT" dirty="0" smtClean="0"/>
              <a:t>                           </a:t>
            </a:r>
            <a:r>
              <a:rPr lang="pt-PT" sz="2400" dirty="0" smtClean="0"/>
              <a:t>Adaptabilidade por</a:t>
            </a:r>
          </a:p>
          <a:p>
            <a:pPr eaLnBrk="1" hangingPunct="1">
              <a:defRPr/>
            </a:pPr>
            <a:r>
              <a:rPr lang="pt-PT" sz="2400" dirty="0" smtClean="0"/>
              <a:t>                                   regulamentação colectiva </a:t>
            </a:r>
            <a:r>
              <a:rPr lang="pt-PT" sz="1800" dirty="0" smtClean="0"/>
              <a:t>(</a:t>
            </a:r>
            <a:r>
              <a:rPr lang="pt-PT" sz="1800" dirty="0" err="1" smtClean="0"/>
              <a:t>art</a:t>
            </a:r>
            <a:r>
              <a:rPr lang="pt-PT" sz="1800" dirty="0" smtClean="0"/>
              <a:t>. 204º)</a:t>
            </a:r>
            <a:endParaRPr lang="pt-PT" dirty="0" smtClean="0"/>
          </a:p>
          <a:p>
            <a:pPr eaLnBrk="1" hangingPunct="1">
              <a:defRPr/>
            </a:pPr>
            <a:endParaRPr lang="pt-PT" dirty="0" smtClean="0"/>
          </a:p>
          <a:p>
            <a:pPr eaLnBrk="1" hangingPunct="1">
              <a:defRPr/>
            </a:pPr>
            <a:r>
              <a:rPr lang="pt-PT" sz="2400" dirty="0" smtClean="0"/>
              <a:t>Modalidades              Adaptabilidade individual </a:t>
            </a:r>
            <a:r>
              <a:rPr lang="pt-PT" sz="1800" dirty="0" smtClean="0"/>
              <a:t>(</a:t>
            </a:r>
            <a:r>
              <a:rPr lang="pt-PT" sz="1800" dirty="0" err="1" smtClean="0"/>
              <a:t>art</a:t>
            </a:r>
            <a:r>
              <a:rPr lang="pt-PT" sz="1800" dirty="0" smtClean="0"/>
              <a:t>. 205º)</a:t>
            </a:r>
            <a:endParaRPr lang="pt-PT" sz="2400" dirty="0" smtClean="0"/>
          </a:p>
          <a:p>
            <a:pPr eaLnBrk="1" hangingPunct="1">
              <a:defRPr/>
            </a:pPr>
            <a:r>
              <a:rPr lang="pt-PT" sz="2400" dirty="0" smtClean="0"/>
              <a:t>de adaptabilidade</a:t>
            </a:r>
          </a:p>
          <a:p>
            <a:pPr eaLnBrk="1" hangingPunct="1">
              <a:defRPr/>
            </a:pPr>
            <a:endParaRPr lang="pt-PT" sz="2400" dirty="0" smtClean="0"/>
          </a:p>
          <a:p>
            <a:pPr eaLnBrk="1" hangingPunct="1">
              <a:defRPr/>
            </a:pPr>
            <a:r>
              <a:rPr lang="pt-PT" sz="2400" dirty="0" smtClean="0"/>
              <a:t>                                    Adaptabilidade grupal </a:t>
            </a:r>
            <a:r>
              <a:rPr lang="pt-PT" sz="1800" dirty="0" smtClean="0"/>
              <a:t>(</a:t>
            </a:r>
            <a:r>
              <a:rPr lang="pt-PT" sz="1800" dirty="0" err="1" smtClean="0"/>
              <a:t>art</a:t>
            </a:r>
            <a:r>
              <a:rPr lang="pt-PT" sz="1800" dirty="0" smtClean="0"/>
              <a:t>. 206º)</a:t>
            </a:r>
            <a:endParaRPr lang="pt-PT" sz="2400" dirty="0" smtClean="0"/>
          </a:p>
        </p:txBody>
      </p:sp>
      <p:sp>
        <p:nvSpPr>
          <p:cNvPr id="138244" name="AutoShape 4"/>
          <p:cNvSpPr>
            <a:spLocks/>
          </p:cNvSpPr>
          <p:nvPr/>
        </p:nvSpPr>
        <p:spPr bwMode="auto">
          <a:xfrm>
            <a:off x="3088184" y="2286061"/>
            <a:ext cx="431800" cy="3600450"/>
          </a:xfrm>
          <a:prstGeom prst="leftBrace">
            <a:avLst>
              <a:gd name="adj1" fmla="val 69485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29540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</TotalTime>
  <Words>1317</Words>
  <Application>Microsoft Office PowerPoint</Application>
  <PresentationFormat>Apresentação no Ecrã (4:3)</PresentationFormat>
  <Paragraphs>115</Paragraphs>
  <Slides>22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22</vt:i4>
      </vt:variant>
    </vt:vector>
  </HeadingPairs>
  <TitlesOfParts>
    <vt:vector size="23" baseType="lpstr">
      <vt:lpstr>Tema do Office</vt:lpstr>
      <vt:lpstr>Flexibilidade do tempo de trabalho</vt:lpstr>
      <vt:lpstr>Tempo de trabalho</vt:lpstr>
      <vt:lpstr>Período normal de trabalho e horário de trabalho</vt:lpstr>
      <vt:lpstr>Limites do período normal de trabalho</vt:lpstr>
      <vt:lpstr>Modelos de organização do tempo de trabalho</vt:lpstr>
      <vt:lpstr>Regime de adaptabilidade (arts. 204º a 207º CT)</vt:lpstr>
      <vt:lpstr>Período de referência</vt:lpstr>
      <vt:lpstr>Período de referência (art. 207º)</vt:lpstr>
      <vt:lpstr>Regime de adaptabilidade Modalidades</vt:lpstr>
      <vt:lpstr>Adaptabilidade por regulamentação colectiva (art. 204º)</vt:lpstr>
      <vt:lpstr>Adaptabilidade individual (art. 205º)</vt:lpstr>
      <vt:lpstr>Adaptabilidade grupal (art. 206º)</vt:lpstr>
      <vt:lpstr>Adaptabilidade grupal (art. 206º)</vt:lpstr>
      <vt:lpstr>Adaptabilidade grupal (art. 206º)</vt:lpstr>
      <vt:lpstr>Banco de horas</vt:lpstr>
      <vt:lpstr>Modalidades de banco de horas</vt:lpstr>
      <vt:lpstr>Banco de horas por regulamentação colectiva Art. 208º</vt:lpstr>
      <vt:lpstr>Banco de horas individual Art. 208º -A</vt:lpstr>
      <vt:lpstr>Banco de horas  grupal  (art. 208º-B)</vt:lpstr>
      <vt:lpstr>Apresentação do PowerPoint</vt:lpstr>
      <vt:lpstr>Horário concentrado Art. 209º</vt:lpstr>
      <vt:lpstr>Duração média do trabalho limite máximo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António Sarmento de Oliveira</dc:creator>
  <cp:lastModifiedBy>António Sarmento de Oliveira</cp:lastModifiedBy>
  <cp:revision>18</cp:revision>
  <dcterms:created xsi:type="dcterms:W3CDTF">2016-04-27T09:39:47Z</dcterms:created>
  <dcterms:modified xsi:type="dcterms:W3CDTF">2016-04-27T15:57:33Z</dcterms:modified>
</cp:coreProperties>
</file>